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56D"/>
    <a:srgbClr val="374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/>
    <p:restoredTop sz="93902"/>
  </p:normalViewPr>
  <p:slideViewPr>
    <p:cSldViewPr snapToGrid="0" snapToObjects="1">
      <p:cViewPr varScale="1">
        <p:scale>
          <a:sx n="120" d="100"/>
          <a:sy n="120" d="100"/>
        </p:scale>
        <p:origin x="8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DDD80-B30C-3A49-8D83-76790F9BC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18670A-76A0-7842-BBC3-FE0B82E02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E106CD-1662-9E4D-BC59-6711DBCF4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50B3CD-6F33-AF4C-B623-92A0B480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F996BD-37A2-8648-9FBF-1082749C4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85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273273-55BF-8247-B058-C505286BC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C91026-A455-0544-A18D-BF79F9384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E9C70C-E650-E94C-A9F1-C9D8F587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435671-7463-A943-9193-4E319F37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7AE8F9-DC74-3B45-A403-7F69B794D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1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694F33-967E-C64B-8015-48107C518D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1FA5C1-21CF-0E4B-83BE-2DFB443FB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545C9C-2A3C-2145-AC13-15A5ABE95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9B6B00-A42A-624C-8273-64294761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FDBEC4-DEAF-D44F-8BBB-F5FBA35A6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69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1E356-ED89-F547-910C-1967B3733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2244B7-04CB-C44D-94A1-980A4CEE7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12CE5D-594D-8946-BB7C-E00638A52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3270D2-FA31-C64B-873A-6A2A66B64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60A59E-3F63-9842-A510-EAFA17284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7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4C0318-81CE-1C44-8708-4F68BBCA8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06E1BA-886D-594F-BFD0-BD2B3CE8B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553813-AA2E-D348-85E4-9987F0DF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84857E-0E11-904D-8E3D-D56CDAB9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FE39A8-A505-6245-8CBA-9648FC34C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35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751581-14ED-FE43-A155-7781630B2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A8FE3B-DB19-1A44-974E-D36E222CF2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23457C-31D4-0F4B-99E0-05DBD2D81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EB4B18-79F1-804A-A1E7-9DDF1AA5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6283D3-D626-8547-A024-BC73A2B3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672873-5033-E649-86D6-C3523F2B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16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FCCA7D-475A-8D46-A260-3E32CC7AA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DB9E6E-8001-4544-8273-B3F95F1A9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54C217-8394-C543-8B8C-F90E9EA8A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B987DFF-025E-E746-9A1E-948B2793D6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B6B06B-9319-B743-8369-0F0A6EE50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10B029-2876-D34E-A98F-FDB26CE20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AD8887-D2F8-4F45-8198-AACD7537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3FAF0-0747-F648-95D1-781D8F55B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86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0D4C17-1B5F-554C-AA74-2FEE725E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CDDDD2D-AF3F-3748-8DFE-3AEA6117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EE0905-0434-A94C-ADB8-9DE672E79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398D5E2-9D82-1847-B0D4-EBFFD5B5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68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78F9984-93EF-E049-81BC-1B5DF35D1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CA1FB75-AB71-7642-8EB7-D202E96A0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D6FAFEF-5B43-D341-B2B0-10413CC7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23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34E94E-631B-474F-A9CB-AC6EB69D0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C0F752-5C00-C741-92C4-D02CFE014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D1C767-0CC8-B34B-81D8-AD1145B0D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B20DB4-F0A0-C44E-8062-E6951A99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6554FB-47B3-B14C-846E-362E5A3E9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2421EA-7886-9C4A-95CD-E75F276EB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55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7108C-DDC4-CB43-8DBF-337669CA2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F4E84B-8582-6644-B6FF-784984C02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F20D0D-6B91-F847-8FA8-4A7270EC8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F66EC0-E8CF-BD40-9981-32B5B8778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784B19-5553-154A-8DCB-F253327BE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D1DDB7-AF7A-F547-BEF3-BE5D43A21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56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068CE-DA2E-DC45-A9B9-87A0EAB66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3BB425-A432-B346-80D1-39F351FE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D7AD5C-1E75-A845-B67A-D7E4B764E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84822-1101-6E43-A3DF-E03B1D54E7E0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114248-D8DF-7141-BDEF-452F5494F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EFBA7-FA94-564D-B9DB-91650622C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4FBE3-0B11-904A-BE49-1B10892ED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8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D8FDDA86-5FD0-D549-B12E-158B016C9D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27" y="349959"/>
            <a:ext cx="1642212" cy="387181"/>
          </a:xfrm>
          <a:prstGeom prst="rect">
            <a:avLst/>
          </a:prstGeom>
          <a:noFill/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6ABF08C4-3267-9043-8705-640CBC36EA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77" t="45918" r="15702" b="38733"/>
          <a:stretch/>
        </p:blipFill>
        <p:spPr bwMode="auto">
          <a:xfrm>
            <a:off x="219727" y="876432"/>
            <a:ext cx="11632039" cy="564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6D6DC9A1-5D36-304D-AE4A-57D6720D8AA6}"/>
              </a:ext>
            </a:extLst>
          </p:cNvPr>
          <p:cNvSpPr/>
          <p:nvPr/>
        </p:nvSpPr>
        <p:spPr>
          <a:xfrm>
            <a:off x="6140548" y="4029728"/>
            <a:ext cx="609600" cy="1399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B78BE2-CDE3-6D4A-A57C-7C9487CB5262}"/>
              </a:ext>
            </a:extLst>
          </p:cNvPr>
          <p:cNvSpPr txBox="1"/>
          <p:nvPr/>
        </p:nvSpPr>
        <p:spPr>
          <a:xfrm>
            <a:off x="3695786" y="501358"/>
            <a:ext cx="8319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37456D"/>
                </a:solidFill>
                <a:latin typeface="Museo Sans Cyrl 300" panose="02000000000000000000" pitchFamily="2" charset="0"/>
              </a:rPr>
              <a:t>РЕЙТИНГ МНН И ТН АТС (А10В -</a:t>
            </a:r>
            <a:r>
              <a:rPr lang="en" sz="1200" dirty="0">
                <a:solidFill>
                  <a:srgbClr val="37456D"/>
                </a:solidFill>
                <a:latin typeface="Museo Sans Cyrl 300" panose="02000000000000000000" pitchFamily="2" charset="0"/>
              </a:rPr>
              <a:t> </a:t>
            </a:r>
            <a:r>
              <a:rPr lang="ru-RU" sz="1200" dirty="0">
                <a:solidFill>
                  <a:srgbClr val="37456D"/>
                </a:solidFill>
                <a:latin typeface="Museo Sans Cyrl 300" panose="02000000000000000000" pitchFamily="2" charset="0"/>
              </a:rPr>
              <a:t>ГИПОГЛИКЕМИЧЕСКИЕ ПРЕПАРАТЫ (ИСКЛЮЧАЯ ИНСУЛИНЫ)</a:t>
            </a:r>
            <a:r>
              <a:rPr lang="ru-RU" sz="1400" dirty="0">
                <a:solidFill>
                  <a:srgbClr val="37456D"/>
                </a:solidFill>
                <a:latin typeface="Museo Sans Cyrl 300" panose="02000000000000000000" pitchFamily="2" charset="0"/>
              </a:rPr>
              <a:t>) , 2024г.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5C2AA8D-4C10-8D49-A7C1-DF8D3C527070}"/>
              </a:ext>
            </a:extLst>
          </p:cNvPr>
          <p:cNvSpPr/>
          <p:nvPr/>
        </p:nvSpPr>
        <p:spPr>
          <a:xfrm>
            <a:off x="232483" y="4019978"/>
            <a:ext cx="609600" cy="159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6F6C56A6-1861-0745-BCF0-72AB42DD09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9232" y="3988080"/>
            <a:ext cx="568336" cy="191386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C42D375-93AF-8942-9A3C-7ED6D10F10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559" y="4023716"/>
            <a:ext cx="538233" cy="191386"/>
          </a:xfrm>
          <a:prstGeom prst="rect">
            <a:avLst/>
          </a:prstGeom>
        </p:spPr>
      </p:pic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00DD34A-4338-F548-8652-E299EAF984FE}"/>
              </a:ext>
            </a:extLst>
          </p:cNvPr>
          <p:cNvSpPr/>
          <p:nvPr/>
        </p:nvSpPr>
        <p:spPr>
          <a:xfrm>
            <a:off x="11730390" y="1401790"/>
            <a:ext cx="285302" cy="5455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D9F86E44-1C0C-B645-A61B-E5397A91AC3B}"/>
              </a:ext>
            </a:extLst>
          </p:cNvPr>
          <p:cNvSpPr/>
          <p:nvPr/>
        </p:nvSpPr>
        <p:spPr>
          <a:xfrm>
            <a:off x="5728667" y="1401790"/>
            <a:ext cx="209830" cy="31654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D47B8DF-F2BB-0343-8BAE-D6C61EB61F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508" y="1621705"/>
            <a:ext cx="5605144" cy="316546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633D9D-D789-8E41-85AC-70A28DAF7F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0026" y="1621705"/>
            <a:ext cx="6078998" cy="316546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A65D8C1-7C34-1B42-B6F1-CD8E10BC4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976" y="1742358"/>
            <a:ext cx="565514" cy="19138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F856579-69B9-094C-BB03-E82E7139D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1963" y="1693063"/>
            <a:ext cx="568336" cy="1913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89F713-7748-E54C-A5E1-5F585A7CCA0D}"/>
              </a:ext>
            </a:extLst>
          </p:cNvPr>
          <p:cNvSpPr txBox="1"/>
          <p:nvPr/>
        </p:nvSpPr>
        <p:spPr>
          <a:xfrm>
            <a:off x="6646399" y="3256029"/>
            <a:ext cx="712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schemeClr val="bg2">
                    <a:lumMod val="25000"/>
                  </a:schemeClr>
                </a:solidFill>
              </a:rPr>
              <a:t>987,36 млн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62F33B-B978-7445-990E-99FFCD8B1884}"/>
              </a:ext>
            </a:extLst>
          </p:cNvPr>
          <p:cNvSpPr txBox="1"/>
          <p:nvPr/>
        </p:nvSpPr>
        <p:spPr>
          <a:xfrm>
            <a:off x="6646399" y="3493789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>
                <a:solidFill>
                  <a:schemeClr val="bg2">
                    <a:lumMod val="25000"/>
                  </a:schemeClr>
                </a:solidFill>
              </a:rPr>
              <a:t>835,84 млн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3FB0B8-88D6-5042-9E10-34B2374D1B19}"/>
              </a:ext>
            </a:extLst>
          </p:cNvPr>
          <p:cNvSpPr txBox="1"/>
          <p:nvPr/>
        </p:nvSpPr>
        <p:spPr>
          <a:xfrm>
            <a:off x="6869683" y="3739930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>
                <a:solidFill>
                  <a:schemeClr val="bg2">
                    <a:lumMod val="25000"/>
                  </a:schemeClr>
                </a:solidFill>
              </a:rPr>
              <a:t>775,04 млн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9E0EC-49C6-3648-A1ED-C905A58655B0}"/>
              </a:ext>
            </a:extLst>
          </p:cNvPr>
          <p:cNvSpPr txBox="1"/>
          <p:nvPr/>
        </p:nvSpPr>
        <p:spPr>
          <a:xfrm>
            <a:off x="6646399" y="3964022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>
                <a:solidFill>
                  <a:schemeClr val="bg2">
                    <a:lumMod val="25000"/>
                  </a:schemeClr>
                </a:solidFill>
              </a:rPr>
              <a:t>759,10 млн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30BE35-59FE-7148-AD8C-58BF542F2A80}"/>
              </a:ext>
            </a:extLst>
          </p:cNvPr>
          <p:cNvSpPr txBox="1"/>
          <p:nvPr/>
        </p:nvSpPr>
        <p:spPr>
          <a:xfrm>
            <a:off x="6646399" y="4229310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726,67 млн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6593B1-BC0D-4140-979F-9421A92BF192}"/>
              </a:ext>
            </a:extLst>
          </p:cNvPr>
          <p:cNvSpPr txBox="1"/>
          <p:nvPr/>
        </p:nvSpPr>
        <p:spPr>
          <a:xfrm>
            <a:off x="1279250" y="3847652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>
                <a:solidFill>
                  <a:schemeClr val="bg2">
                    <a:lumMod val="25000"/>
                  </a:schemeClr>
                </a:solidFill>
              </a:rPr>
              <a:t>994,26 млн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E396B0-5CCF-0140-B9A9-A358E51D112E}"/>
              </a:ext>
            </a:extLst>
          </p:cNvPr>
          <p:cNvSpPr txBox="1"/>
          <p:nvPr/>
        </p:nvSpPr>
        <p:spPr>
          <a:xfrm>
            <a:off x="1485249" y="4085232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>
                <a:solidFill>
                  <a:schemeClr val="bg2">
                    <a:lumMod val="25000"/>
                  </a:schemeClr>
                </a:solidFill>
              </a:rPr>
              <a:t>824,47 млн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FF3A82-0890-9343-9296-F90E21023BAF}"/>
              </a:ext>
            </a:extLst>
          </p:cNvPr>
          <p:cNvSpPr txBox="1"/>
          <p:nvPr/>
        </p:nvSpPr>
        <p:spPr>
          <a:xfrm>
            <a:off x="1310243" y="4317408"/>
            <a:ext cx="6655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>
                <a:solidFill>
                  <a:schemeClr val="bg2">
                    <a:lumMod val="25000"/>
                  </a:schemeClr>
                </a:solidFill>
              </a:rPr>
              <a:t>775,04 млн</a:t>
            </a:r>
          </a:p>
        </p:txBody>
      </p:sp>
    </p:spTree>
    <p:extLst>
      <p:ext uri="{BB962C8B-B14F-4D97-AF65-F5344CB8AC3E}">
        <p14:creationId xmlns:p14="http://schemas.microsoft.com/office/powerpoint/2010/main" val="14176869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4745</TotalTime>
  <Words>33</Words>
  <Application>Microsoft Macintosh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Museo Sans Cyrl 300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14</cp:revision>
  <cp:lastPrinted>2025-03-05T10:09:30Z</cp:lastPrinted>
  <dcterms:created xsi:type="dcterms:W3CDTF">2025-02-28T07:00:05Z</dcterms:created>
  <dcterms:modified xsi:type="dcterms:W3CDTF">2025-03-06T09:04:48Z</dcterms:modified>
</cp:coreProperties>
</file>